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6" r:id="rId5"/>
    <p:sldId id="258" r:id="rId6"/>
    <p:sldId id="259" r:id="rId7"/>
    <p:sldId id="260" r:id="rId8"/>
    <p:sldId id="265" r:id="rId9"/>
    <p:sldId id="261" r:id="rId10"/>
    <p:sldId id="267" r:id="rId11"/>
    <p:sldId id="262" r:id="rId12"/>
    <p:sldId id="263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1D0400-E96E-408A-8785-215641FECE3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</dgm:pt>
    <dgm:pt modelId="{491FA89E-870D-4CEE-8E10-5C65EFDE8A87}">
      <dgm:prSet phldrT="[Text]"/>
      <dgm:spPr/>
      <dgm:t>
        <a:bodyPr/>
        <a:lstStyle/>
        <a:p>
          <a:r>
            <a:rPr lang="en-US" dirty="0" smtClean="0"/>
            <a:t>Continents</a:t>
          </a:r>
          <a:endParaRPr lang="en-US" dirty="0"/>
        </a:p>
      </dgm:t>
    </dgm:pt>
    <dgm:pt modelId="{0B614A2A-38CC-417C-9EA2-CCC4E2F67FD3}" type="parTrans" cxnId="{6E269972-7592-45B8-A649-8782689BA21A}">
      <dgm:prSet/>
      <dgm:spPr/>
      <dgm:t>
        <a:bodyPr/>
        <a:lstStyle/>
        <a:p>
          <a:endParaRPr lang="en-US"/>
        </a:p>
      </dgm:t>
    </dgm:pt>
    <dgm:pt modelId="{83EAAFB7-6D2B-4B54-928D-9B53796EE264}" type="sibTrans" cxnId="{6E269972-7592-45B8-A649-8782689BA21A}">
      <dgm:prSet/>
      <dgm:spPr>
        <a:ln w="3810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BB61FBC-0CAD-4DBD-BBD4-BC43CC2BFD24}">
      <dgm:prSet phldrT="[Text]" custT="1"/>
      <dgm:spPr/>
      <dgm:t>
        <a:bodyPr/>
        <a:lstStyle/>
        <a:p>
          <a:r>
            <a:rPr lang="en-US" sz="3200" baseline="0" dirty="0" smtClean="0"/>
            <a:t>Communities</a:t>
          </a:r>
          <a:endParaRPr lang="en-US" sz="3200" baseline="0" dirty="0"/>
        </a:p>
      </dgm:t>
    </dgm:pt>
    <dgm:pt modelId="{47DB2710-52B7-4697-9433-CD6B88DC27F7}" type="parTrans" cxnId="{9F3E93A5-C31C-4856-84F6-80D209B7D540}">
      <dgm:prSet/>
      <dgm:spPr/>
      <dgm:t>
        <a:bodyPr/>
        <a:lstStyle/>
        <a:p>
          <a:endParaRPr lang="en-US"/>
        </a:p>
      </dgm:t>
    </dgm:pt>
    <dgm:pt modelId="{67B550DB-2756-4EDA-85FC-CE2EE7F38F49}" type="sibTrans" cxnId="{9F3E93A5-C31C-4856-84F6-80D209B7D540}">
      <dgm:prSet/>
      <dgm:spPr>
        <a:ln w="3810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7FE4B360-6C08-485C-A14A-CCD575CEECC9}">
      <dgm:prSet phldrT="[Text]" custT="1"/>
      <dgm:spPr/>
      <dgm:t>
        <a:bodyPr/>
        <a:lstStyle/>
        <a:p>
          <a:r>
            <a:rPr lang="en-US" sz="3600" dirty="0" smtClean="0"/>
            <a:t>Local</a:t>
          </a:r>
          <a:r>
            <a:rPr lang="en-US" sz="2400" dirty="0" smtClean="0"/>
            <a:t> </a:t>
          </a:r>
          <a:r>
            <a:rPr lang="en-US" sz="3600" dirty="0" smtClean="0"/>
            <a:t>Churches</a:t>
          </a:r>
          <a:endParaRPr lang="en-US" sz="2400" dirty="0"/>
        </a:p>
      </dgm:t>
    </dgm:pt>
    <dgm:pt modelId="{29E045F6-E84C-4F7B-81A7-E6BB93A275D8}" type="parTrans" cxnId="{FD92E1F0-22DD-4D52-B717-41DF02EFBAAA}">
      <dgm:prSet/>
      <dgm:spPr/>
      <dgm:t>
        <a:bodyPr/>
        <a:lstStyle/>
        <a:p>
          <a:endParaRPr lang="en-US"/>
        </a:p>
      </dgm:t>
    </dgm:pt>
    <dgm:pt modelId="{83C09E63-E59D-4EE1-97F8-5A13F4330C9C}" type="sibTrans" cxnId="{FD92E1F0-22DD-4D52-B717-41DF02EFBAAA}">
      <dgm:prSet/>
      <dgm:spPr>
        <a:ln w="3810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8006EBE-1413-4F1F-8796-FF58E6D2D2E9}" type="pres">
      <dgm:prSet presAssocID="{4A1D0400-E96E-408A-8785-215641FECE3E}" presName="cycle" presStyleCnt="0">
        <dgm:presLayoutVars>
          <dgm:dir/>
          <dgm:resizeHandles val="exact"/>
        </dgm:presLayoutVars>
      </dgm:prSet>
      <dgm:spPr/>
    </dgm:pt>
    <dgm:pt modelId="{DDFD3EAD-A772-4BFB-A477-FC4848C38A5C}" type="pres">
      <dgm:prSet presAssocID="{491FA89E-870D-4CEE-8E10-5C65EFDE8A87}" presName="node" presStyleLbl="node1" presStyleIdx="0" presStyleCnt="3" custScaleX="129662" custScaleY="114290" custRadScaleRad="93151" custRadScaleInc="-23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B83E42-F82D-41C7-A46B-4DCF11B83C83}" type="pres">
      <dgm:prSet presAssocID="{491FA89E-870D-4CEE-8E10-5C65EFDE8A87}" presName="spNode" presStyleCnt="0"/>
      <dgm:spPr/>
    </dgm:pt>
    <dgm:pt modelId="{03429E6B-4341-4962-89AA-1C89771BA705}" type="pres">
      <dgm:prSet presAssocID="{83EAAFB7-6D2B-4B54-928D-9B53796EE264}" presName="sibTrans" presStyleLbl="sibTrans1D1" presStyleIdx="0" presStyleCnt="3"/>
      <dgm:spPr/>
      <dgm:t>
        <a:bodyPr/>
        <a:lstStyle/>
        <a:p>
          <a:endParaRPr lang="en-US"/>
        </a:p>
      </dgm:t>
    </dgm:pt>
    <dgm:pt modelId="{33DC3160-E225-499F-BB14-44B43A9FFB81}" type="pres">
      <dgm:prSet presAssocID="{ABB61FBC-0CAD-4DBD-BBD4-BC43CC2BFD24}" presName="node" presStyleLbl="node1" presStyleIdx="1" presStyleCnt="3" custScaleX="137934" custScaleY="116267" custRadScaleRad="93981" custRadScaleInc="-162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BFF8F7-0184-4982-9F0E-73A21E9050C7}" type="pres">
      <dgm:prSet presAssocID="{ABB61FBC-0CAD-4DBD-BBD4-BC43CC2BFD24}" presName="spNode" presStyleCnt="0"/>
      <dgm:spPr/>
    </dgm:pt>
    <dgm:pt modelId="{D0E33443-D528-493B-BC00-4EC0530ADA47}" type="pres">
      <dgm:prSet presAssocID="{67B550DB-2756-4EDA-85FC-CE2EE7F38F49}" presName="sibTrans" presStyleLbl="sibTrans1D1" presStyleIdx="1" presStyleCnt="3"/>
      <dgm:spPr/>
      <dgm:t>
        <a:bodyPr/>
        <a:lstStyle/>
        <a:p>
          <a:endParaRPr lang="en-US"/>
        </a:p>
      </dgm:t>
    </dgm:pt>
    <dgm:pt modelId="{FD1493F8-7005-4240-821E-4F409B6789F3}" type="pres">
      <dgm:prSet presAssocID="{7FE4B360-6C08-485C-A14A-CCD575CEECC9}" presName="node" presStyleLbl="node1" presStyleIdx="2" presStyleCnt="3" custScaleX="129344" custScaleY="116267" custRadScaleRad="101839" custRadScaleInc="210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23E0C8-2203-415F-806F-7C9D8F8C372B}" type="pres">
      <dgm:prSet presAssocID="{7FE4B360-6C08-485C-A14A-CCD575CEECC9}" presName="spNode" presStyleCnt="0"/>
      <dgm:spPr/>
    </dgm:pt>
    <dgm:pt modelId="{A1F4A896-F71D-450F-91CF-2FF874F2D290}" type="pres">
      <dgm:prSet presAssocID="{83C09E63-E59D-4EE1-97F8-5A13F4330C9C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3FDF9212-5ED7-4BDB-A467-7F3969FF4150}" type="presOf" srcId="{7FE4B360-6C08-485C-A14A-CCD575CEECC9}" destId="{FD1493F8-7005-4240-821E-4F409B6789F3}" srcOrd="0" destOrd="0" presId="urn:microsoft.com/office/officeart/2005/8/layout/cycle5"/>
    <dgm:cxn modelId="{133D770B-9FB0-4645-956D-ADA90A190224}" type="presOf" srcId="{491FA89E-870D-4CEE-8E10-5C65EFDE8A87}" destId="{DDFD3EAD-A772-4BFB-A477-FC4848C38A5C}" srcOrd="0" destOrd="0" presId="urn:microsoft.com/office/officeart/2005/8/layout/cycle5"/>
    <dgm:cxn modelId="{9F3E93A5-C31C-4856-84F6-80D209B7D540}" srcId="{4A1D0400-E96E-408A-8785-215641FECE3E}" destId="{ABB61FBC-0CAD-4DBD-BBD4-BC43CC2BFD24}" srcOrd="1" destOrd="0" parTransId="{47DB2710-52B7-4697-9433-CD6B88DC27F7}" sibTransId="{67B550DB-2756-4EDA-85FC-CE2EE7F38F49}"/>
    <dgm:cxn modelId="{EB3F3D9E-73BD-46F2-AFC7-192E0C70EA70}" type="presOf" srcId="{4A1D0400-E96E-408A-8785-215641FECE3E}" destId="{D8006EBE-1413-4F1F-8796-FF58E6D2D2E9}" srcOrd="0" destOrd="0" presId="urn:microsoft.com/office/officeart/2005/8/layout/cycle5"/>
    <dgm:cxn modelId="{AF2EF8C5-53BA-4F2F-8CC7-DF0D30A710B0}" type="presOf" srcId="{67B550DB-2756-4EDA-85FC-CE2EE7F38F49}" destId="{D0E33443-D528-493B-BC00-4EC0530ADA47}" srcOrd="0" destOrd="0" presId="urn:microsoft.com/office/officeart/2005/8/layout/cycle5"/>
    <dgm:cxn modelId="{448E8E95-21CE-4D01-9FA4-9B1C0540C575}" type="presOf" srcId="{ABB61FBC-0CAD-4DBD-BBD4-BC43CC2BFD24}" destId="{33DC3160-E225-499F-BB14-44B43A9FFB81}" srcOrd="0" destOrd="0" presId="urn:microsoft.com/office/officeart/2005/8/layout/cycle5"/>
    <dgm:cxn modelId="{E49B8E5B-3940-477A-83D3-6C68EB452757}" type="presOf" srcId="{83EAAFB7-6D2B-4B54-928D-9B53796EE264}" destId="{03429E6B-4341-4962-89AA-1C89771BA705}" srcOrd="0" destOrd="0" presId="urn:microsoft.com/office/officeart/2005/8/layout/cycle5"/>
    <dgm:cxn modelId="{6E269972-7592-45B8-A649-8782689BA21A}" srcId="{4A1D0400-E96E-408A-8785-215641FECE3E}" destId="{491FA89E-870D-4CEE-8E10-5C65EFDE8A87}" srcOrd="0" destOrd="0" parTransId="{0B614A2A-38CC-417C-9EA2-CCC4E2F67FD3}" sibTransId="{83EAAFB7-6D2B-4B54-928D-9B53796EE264}"/>
    <dgm:cxn modelId="{FD92E1F0-22DD-4D52-B717-41DF02EFBAAA}" srcId="{4A1D0400-E96E-408A-8785-215641FECE3E}" destId="{7FE4B360-6C08-485C-A14A-CCD575CEECC9}" srcOrd="2" destOrd="0" parTransId="{29E045F6-E84C-4F7B-81A7-E6BB93A275D8}" sibTransId="{83C09E63-E59D-4EE1-97F8-5A13F4330C9C}"/>
    <dgm:cxn modelId="{4BE52C69-2916-49CE-8CA4-294561438175}" type="presOf" srcId="{83C09E63-E59D-4EE1-97F8-5A13F4330C9C}" destId="{A1F4A896-F71D-450F-91CF-2FF874F2D290}" srcOrd="0" destOrd="0" presId="urn:microsoft.com/office/officeart/2005/8/layout/cycle5"/>
    <dgm:cxn modelId="{D32EEFC3-6C15-465A-ACFD-AB25628B2C7B}" type="presParOf" srcId="{D8006EBE-1413-4F1F-8796-FF58E6D2D2E9}" destId="{DDFD3EAD-A772-4BFB-A477-FC4848C38A5C}" srcOrd="0" destOrd="0" presId="urn:microsoft.com/office/officeart/2005/8/layout/cycle5"/>
    <dgm:cxn modelId="{22AC2990-E284-4D74-BE10-0FE351586FAA}" type="presParOf" srcId="{D8006EBE-1413-4F1F-8796-FF58E6D2D2E9}" destId="{47B83E42-F82D-41C7-A46B-4DCF11B83C83}" srcOrd="1" destOrd="0" presId="urn:microsoft.com/office/officeart/2005/8/layout/cycle5"/>
    <dgm:cxn modelId="{D802DDFA-156C-47F4-B59A-835583D76874}" type="presParOf" srcId="{D8006EBE-1413-4F1F-8796-FF58E6D2D2E9}" destId="{03429E6B-4341-4962-89AA-1C89771BA705}" srcOrd="2" destOrd="0" presId="urn:microsoft.com/office/officeart/2005/8/layout/cycle5"/>
    <dgm:cxn modelId="{8E2FBE2C-A454-49DA-9AD7-BE19B0BFBF06}" type="presParOf" srcId="{D8006EBE-1413-4F1F-8796-FF58E6D2D2E9}" destId="{33DC3160-E225-499F-BB14-44B43A9FFB81}" srcOrd="3" destOrd="0" presId="urn:microsoft.com/office/officeart/2005/8/layout/cycle5"/>
    <dgm:cxn modelId="{F45F19BA-BA91-4901-BBD0-D005F2661114}" type="presParOf" srcId="{D8006EBE-1413-4F1F-8796-FF58E6D2D2E9}" destId="{A8BFF8F7-0184-4982-9F0E-73A21E9050C7}" srcOrd="4" destOrd="0" presId="urn:microsoft.com/office/officeart/2005/8/layout/cycle5"/>
    <dgm:cxn modelId="{886A3C1A-2C43-4988-94ED-76E154B0A289}" type="presParOf" srcId="{D8006EBE-1413-4F1F-8796-FF58E6D2D2E9}" destId="{D0E33443-D528-493B-BC00-4EC0530ADA47}" srcOrd="5" destOrd="0" presId="urn:microsoft.com/office/officeart/2005/8/layout/cycle5"/>
    <dgm:cxn modelId="{A0180268-5024-446E-80EA-774B7CC12D27}" type="presParOf" srcId="{D8006EBE-1413-4F1F-8796-FF58E6D2D2E9}" destId="{FD1493F8-7005-4240-821E-4F409B6789F3}" srcOrd="6" destOrd="0" presId="urn:microsoft.com/office/officeart/2005/8/layout/cycle5"/>
    <dgm:cxn modelId="{B537109F-E3AA-44F9-BBF8-C6508DAF44EC}" type="presParOf" srcId="{D8006EBE-1413-4F1F-8796-FF58E6D2D2E9}" destId="{4B23E0C8-2203-415F-806F-7C9D8F8C372B}" srcOrd="7" destOrd="0" presId="urn:microsoft.com/office/officeart/2005/8/layout/cycle5"/>
    <dgm:cxn modelId="{740853BD-B6C9-498D-912A-91DA02AC6F4F}" type="presParOf" srcId="{D8006EBE-1413-4F1F-8796-FF58E6D2D2E9}" destId="{A1F4A896-F71D-450F-91CF-2FF874F2D290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FD3EAD-A772-4BFB-A477-FC4848C38A5C}">
      <dsp:nvSpPr>
        <dsp:cNvPr id="0" name=""/>
        <dsp:cNvSpPr/>
      </dsp:nvSpPr>
      <dsp:spPr>
        <a:xfrm>
          <a:off x="2632134" y="78885"/>
          <a:ext cx="2813553" cy="1611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Continents</a:t>
          </a:r>
          <a:endParaRPr lang="en-US" sz="4100" kern="1200" dirty="0"/>
        </a:p>
      </dsp:txBody>
      <dsp:txXfrm>
        <a:off x="2632134" y="78885"/>
        <a:ext cx="2813553" cy="1611996"/>
      </dsp:txXfrm>
    </dsp:sp>
    <dsp:sp modelId="{03429E6B-4341-4962-89AA-1C89771BA705}">
      <dsp:nvSpPr>
        <dsp:cNvPr id="0" name=""/>
        <dsp:cNvSpPr/>
      </dsp:nvSpPr>
      <dsp:spPr>
        <a:xfrm>
          <a:off x="2081594" y="827312"/>
          <a:ext cx="3758124" cy="3758124"/>
        </a:xfrm>
        <a:custGeom>
          <a:avLst/>
          <a:gdLst/>
          <a:ahLst/>
          <a:cxnLst/>
          <a:rect l="0" t="0" r="0" b="0"/>
          <a:pathLst>
            <a:path>
              <a:moveTo>
                <a:pt x="3481952" y="898441"/>
              </a:moveTo>
              <a:arcTo wR="1879062" hR="1879062" stAng="19712545" swAng="1164109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DC3160-E225-499F-BB14-44B43A9FFB81}">
      <dsp:nvSpPr>
        <dsp:cNvPr id="0" name=""/>
        <dsp:cNvSpPr/>
      </dsp:nvSpPr>
      <dsp:spPr>
        <a:xfrm>
          <a:off x="4191336" y="2518854"/>
          <a:ext cx="2993049" cy="1639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baseline="0" dirty="0" smtClean="0"/>
            <a:t>Communities</a:t>
          </a:r>
          <a:endParaRPr lang="en-US" sz="3200" kern="1200" baseline="0" dirty="0"/>
        </a:p>
      </dsp:txBody>
      <dsp:txXfrm>
        <a:off x="4191336" y="2518854"/>
        <a:ext cx="2993049" cy="1639881"/>
      </dsp:txXfrm>
    </dsp:sp>
    <dsp:sp modelId="{D0E33443-D528-493B-BC00-4EC0530ADA47}">
      <dsp:nvSpPr>
        <dsp:cNvPr id="0" name=""/>
        <dsp:cNvSpPr/>
      </dsp:nvSpPr>
      <dsp:spPr>
        <a:xfrm>
          <a:off x="2056643" y="704901"/>
          <a:ext cx="3758124" cy="3758124"/>
        </a:xfrm>
        <a:custGeom>
          <a:avLst/>
          <a:gdLst/>
          <a:ahLst/>
          <a:cxnLst/>
          <a:rect l="0" t="0" r="0" b="0"/>
          <a:pathLst>
            <a:path>
              <a:moveTo>
                <a:pt x="2538977" y="3638432"/>
              </a:moveTo>
              <a:arcTo wR="1879062" hR="1879062" stAng="4166378" swAng="2467201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1493F8-7005-4240-821E-4F409B6789F3}">
      <dsp:nvSpPr>
        <dsp:cNvPr id="0" name=""/>
        <dsp:cNvSpPr/>
      </dsp:nvSpPr>
      <dsp:spPr>
        <a:xfrm>
          <a:off x="885381" y="2518867"/>
          <a:ext cx="2806653" cy="16398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Local</a:t>
          </a:r>
          <a:r>
            <a:rPr lang="en-US" sz="2400" kern="1200" dirty="0" smtClean="0"/>
            <a:t> </a:t>
          </a:r>
          <a:r>
            <a:rPr lang="en-US" sz="3600" kern="1200" dirty="0" smtClean="0"/>
            <a:t>Churches</a:t>
          </a:r>
          <a:endParaRPr lang="en-US" sz="2400" kern="1200" dirty="0"/>
        </a:p>
      </dsp:txBody>
      <dsp:txXfrm>
        <a:off x="885381" y="2518867"/>
        <a:ext cx="2806653" cy="1639881"/>
      </dsp:txXfrm>
    </dsp:sp>
    <dsp:sp modelId="{A1F4A896-F71D-450F-91CF-2FF874F2D290}">
      <dsp:nvSpPr>
        <dsp:cNvPr id="0" name=""/>
        <dsp:cNvSpPr/>
      </dsp:nvSpPr>
      <dsp:spPr>
        <a:xfrm>
          <a:off x="2112166" y="1052786"/>
          <a:ext cx="3758124" cy="3758124"/>
        </a:xfrm>
        <a:custGeom>
          <a:avLst/>
          <a:gdLst/>
          <a:ahLst/>
          <a:cxnLst/>
          <a:rect l="0" t="0" r="0" b="0"/>
          <a:pathLst>
            <a:path>
              <a:moveTo>
                <a:pt x="100423" y="1272993"/>
              </a:moveTo>
              <a:arcTo wR="1879062" hR="1879062" stAng="11928989" swAng="1124218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05D4D-147D-45B0-988A-44B64B2C4977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23C9D-80DB-424A-8C3D-7B6D817F2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F49BA-D331-4BC5-9237-7EB50EC483ED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5521F-47E5-473A-8939-2C6877AE2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BE7D4-F47E-442E-84EE-DFCF1B5BBCE2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3DC17-600E-4738-83F9-ED2A18DB1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5D7AB-A9CE-4210-B7B6-B7384E01318A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BB3D-5019-4CC6-8DA5-92AA1FE7D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C3D0B-38A2-4198-80F8-0AC5B3D26030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FC202-E4E7-4F4C-8973-75FEEA0F6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26F49-21E0-4A56-B500-34D38C0F9D3A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79F2C-2A8C-45A1-8488-106217D7F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EA0EB-47BE-411F-9804-465976F20C59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B9C44-8543-4896-8F55-9618FA8595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7864B-BFED-4D85-BBC0-90A2F16FC5EE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D2070-57A9-4C90-A671-D68B7A196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744ED-B71D-4CE6-A9DB-EEE7FFD45031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8C7F4-3DD6-4421-B06E-F2C29D6DDE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96BAF-5FA9-431E-8D19-0C09A8D3EEDE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2AC15-DBB0-4F92-97A0-CFAB0D98E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56767-6235-4DDB-9A85-7DD9FFFB248A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75254-070D-4CBB-BA2A-538537441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AB1C6CF-A635-4238-84B9-DDEB8D072950}" type="datetimeFigureOut">
              <a:rPr lang="en-US"/>
              <a:pPr>
                <a:defRPr/>
              </a:pPr>
              <a:t>5/27/2012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CCF3444-6984-4437-BA87-49859B077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2003425"/>
          </a:xfrm>
        </p:spPr>
        <p:txBody>
          <a:bodyPr/>
          <a:lstStyle/>
          <a:p>
            <a:r>
              <a:rPr lang="en-US" sz="5400" dirty="0" smtClean="0">
                <a:latin typeface="Georgia" pitchFamily="18" charset="0"/>
              </a:rPr>
              <a:t>Urban Priesthood Alliance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3352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Roundtable of Leaders Conference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Featuring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Peter </a:t>
            </a:r>
            <a:r>
              <a:rPr lang="en-US" dirty="0" err="1" smtClean="0"/>
              <a:t>Odanga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Director Word of Life Kenya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Saturday, April 28, 2012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</a:t>
            </a:r>
            <a:br>
              <a:rPr lang="en-US" dirty="0" smtClean="0"/>
            </a:br>
            <a:r>
              <a:rPr lang="en-US" dirty="0" smtClean="0"/>
              <a:t>Urban Priesthood Alliance?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are…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first graduating Cohort out of the Biblical Seminary Urban Master of Divinity Program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An eclectic group of leaders from various traditions all with a burden for African American Urban Churches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Primarily interested in seeing </a:t>
            </a:r>
            <a:r>
              <a:rPr lang="en-US" dirty="0" err="1" smtClean="0"/>
              <a:t>missional</a:t>
            </a:r>
            <a:r>
              <a:rPr lang="en-US" dirty="0" smtClean="0"/>
              <a:t> theology grab the hearts and minds of those ministering in the city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Not a Church!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The Urban Priesthood Alliance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We are a group of 15 leaders from various denominations and affiliations. (mostly African American)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COGIC, Baptist, Southern Baptist, Non-Denominational, Anabaptist,  Brethren, African Methodist Episcopal.</a:t>
            </a:r>
          </a:p>
          <a:p>
            <a:r>
              <a:rPr lang="en-US" dirty="0" smtClean="0"/>
              <a:t>We are a group with over 200 Years of ministry ‘leadership’ experience</a:t>
            </a:r>
          </a:p>
          <a:p>
            <a:r>
              <a:rPr lang="en-US" dirty="0" smtClean="0"/>
              <a:t>We are made up of Lead Pastors, Bi-Vocational Pastors, Full Time Pastors, Leaders in Para-Church Ministries, Doctoral Students, etc.</a:t>
            </a:r>
          </a:p>
          <a:p>
            <a:pPr>
              <a:buNone/>
            </a:pPr>
            <a:r>
              <a:rPr lang="en-US" dirty="0" smtClean="0"/>
              <a:t>		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 Priesthood Alliance</a:t>
            </a:r>
            <a:endParaRPr lang="en-US" dirty="0"/>
          </a:p>
        </p:txBody>
      </p:sp>
      <p:pic>
        <p:nvPicPr>
          <p:cNvPr id="4" name="Content Placeholder 3" descr="100_01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Kenya Mission Trip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2800" b="1" dirty="0" smtClean="0"/>
              <a:t>The Impetus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It was during the final leg of our program on a mission trip to Mombasa, Kenya. As a group we  collectively sensed the Lord leading us to organize around a common vision and purpose.</a:t>
            </a:r>
          </a:p>
          <a:p>
            <a:pPr>
              <a:buFont typeface="Arial" charset="0"/>
              <a:buNone/>
            </a:pPr>
            <a:endParaRPr lang="en-US" sz="1800" dirty="0" smtClean="0"/>
          </a:p>
          <a:p>
            <a:pPr>
              <a:buFont typeface="Arial" charset="0"/>
              <a:buNone/>
            </a:pPr>
            <a:r>
              <a:rPr lang="en-US" sz="2800" dirty="0" smtClean="0"/>
              <a:t>	One of our first objectives was to fulfill an obligation to raise funds to complete the construction on a learning center at </a:t>
            </a:r>
            <a:r>
              <a:rPr lang="en-US" sz="2800" dirty="0" err="1" smtClean="0"/>
              <a:t>Kwale</a:t>
            </a:r>
            <a:r>
              <a:rPr lang="en-US" sz="2800" dirty="0" smtClean="0"/>
              <a:t> Prison near Mombasa, Kenya. 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err="1" smtClean="0"/>
              <a:t>Kwale</a:t>
            </a:r>
            <a:r>
              <a:rPr lang="en-US" sz="6000" dirty="0" smtClean="0"/>
              <a:t> Prison - Kenya</a:t>
            </a:r>
          </a:p>
        </p:txBody>
      </p:sp>
      <p:pic>
        <p:nvPicPr>
          <p:cNvPr id="7" name="Content Placeholder 6" descr="Kwale Prison School Learning Cent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UPA Purpose Statement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495800"/>
          </a:xfrm>
        </p:spPr>
        <p:txBody>
          <a:bodyPr/>
          <a:lstStyle/>
          <a:p>
            <a:pPr algn="ctr">
              <a:buNone/>
            </a:pPr>
            <a:r>
              <a:rPr lang="en-US" sz="5400" dirty="0" smtClean="0"/>
              <a:t>	</a:t>
            </a:r>
          </a:p>
          <a:p>
            <a:pPr algn="ctr">
              <a:buNone/>
            </a:pPr>
            <a:r>
              <a:rPr lang="en-US" sz="5400" b="1" i="1" dirty="0" smtClean="0"/>
              <a:t>		</a:t>
            </a:r>
            <a:r>
              <a:rPr lang="en-US" sz="5400" b="1" i="1" dirty="0" err="1" smtClean="0"/>
              <a:t>Missionally</a:t>
            </a:r>
            <a:r>
              <a:rPr lang="en-US" sz="5400" b="1" i="1" dirty="0" smtClean="0"/>
              <a:t> Engaging Churches, Communities and Continents through Christ”</a:t>
            </a:r>
            <a:endParaRPr lang="en-US" sz="5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/>
          <a:lstStyle/>
          <a:p>
            <a:r>
              <a:rPr lang="en-US" dirty="0" smtClean="0"/>
              <a:t>The Great Commission &amp; </a:t>
            </a:r>
            <a:br>
              <a:rPr lang="en-US" dirty="0" smtClean="0"/>
            </a:br>
            <a:r>
              <a:rPr lang="en-US" dirty="0" smtClean="0"/>
              <a:t>The Great Commandment of Christ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22098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 into all the World &amp; Make Disciples </a:t>
            </a:r>
          </a:p>
          <a:p>
            <a:r>
              <a:rPr lang="en-US" dirty="0" smtClean="0"/>
              <a:t>(Matt 28:19-20)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22860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Love God &amp; </a:t>
            </a:r>
          </a:p>
          <a:p>
            <a:r>
              <a:rPr lang="en-US" dirty="0" smtClean="0"/>
              <a:t>Love Others </a:t>
            </a:r>
          </a:p>
          <a:p>
            <a:r>
              <a:rPr lang="en-US" dirty="0" smtClean="0"/>
              <a:t>(Matt 22:36-40)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dirty="0" err="1" smtClean="0"/>
              <a:t>Missional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r>
              <a:rPr lang="en-US" dirty="0" smtClean="0"/>
              <a:t>We recognize that many churches have become consumer driven and internally focused. (Christendom)</a:t>
            </a:r>
          </a:p>
          <a:p>
            <a:r>
              <a:rPr lang="en-US" dirty="0" smtClean="0"/>
              <a:t>We believe that God is on mission to redeem humanity and we wish to </a:t>
            </a:r>
            <a:r>
              <a:rPr lang="en-US" b="1" i="1" dirty="0" smtClean="0"/>
              <a:t>join</a:t>
            </a:r>
            <a:r>
              <a:rPr lang="en-US" dirty="0" smtClean="0"/>
              <a:t> Him on His mission into the world.</a:t>
            </a:r>
          </a:p>
          <a:p>
            <a:r>
              <a:rPr lang="en-US" dirty="0" smtClean="0"/>
              <a:t>We believe that the church is God’s representative in the world. It is our hope that UPA can assist the church in its rediscovery of its </a:t>
            </a:r>
            <a:r>
              <a:rPr lang="en-US" i="1" dirty="0" err="1" smtClean="0"/>
              <a:t>missional</a:t>
            </a:r>
            <a:r>
              <a:rPr lang="en-US" dirty="0" smtClean="0"/>
              <a:t> call.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lobal_map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1600200"/>
            <a:ext cx="7848600" cy="255454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FFC000"/>
                </a:solidFill>
                <a:latin typeface="Cooper Black" pitchFamily="18" charset="0"/>
              </a:rPr>
              <a:t>Again Jesus said, “Peace be with you! As the Father has sent me, I am sending you.” (John 20:21)</a:t>
            </a:r>
            <a:endParaRPr lang="en-US" sz="4000" dirty="0">
              <a:solidFill>
                <a:srgbClr val="FFC000"/>
              </a:solidFill>
              <a:latin typeface="Cooper Blac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Short Term Plans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UPA is currently in the process of establishing Non-Profit status with the State of Pennsylvania.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Establish ourselves as a 501 (c) 3 organization to allow UPA to engage in ministry as a tax exempt body. This allows us to receive tax deductible gifts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Raise funds to fulfill the </a:t>
            </a:r>
            <a:r>
              <a:rPr lang="en-US" dirty="0" err="1" smtClean="0"/>
              <a:t>Kwale</a:t>
            </a:r>
            <a:r>
              <a:rPr lang="en-US" dirty="0" smtClean="0"/>
              <a:t> Commitment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Provide a support for the church at home and abroad.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Long Term Plans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 Host conferences to assist churches in their efforts to do contextual/</a:t>
            </a:r>
            <a:r>
              <a:rPr lang="en-US" dirty="0" err="1" smtClean="0"/>
              <a:t>incarnational</a:t>
            </a:r>
            <a:r>
              <a:rPr lang="en-US" dirty="0" smtClean="0"/>
              <a:t> ministry.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Support the ministry of Word of Life Kenya by hosting future mission trips.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Provide a network of resources for local and foreign ministry efforts. (A </a:t>
            </a:r>
            <a:r>
              <a:rPr lang="en-US" dirty="0" err="1" smtClean="0"/>
              <a:t>missional</a:t>
            </a:r>
            <a:r>
              <a:rPr lang="en-US" dirty="0" smtClean="0"/>
              <a:t> incubator)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Continually present God’s </a:t>
            </a:r>
            <a:r>
              <a:rPr lang="en-US" dirty="0" err="1" smtClean="0"/>
              <a:t>missional</a:t>
            </a:r>
            <a:r>
              <a:rPr lang="en-US" dirty="0" smtClean="0"/>
              <a:t> heart to churches within urban contexts.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William Bounds</a:t>
            </a:r>
          </a:p>
          <a:p>
            <a:pPr>
              <a:buNone/>
            </a:pPr>
            <a:r>
              <a:rPr lang="en-US" dirty="0" smtClean="0"/>
              <a:t>Kyle Canty (Secretary)</a:t>
            </a:r>
          </a:p>
          <a:p>
            <a:pPr>
              <a:buNone/>
            </a:pPr>
            <a:r>
              <a:rPr lang="en-US" dirty="0" smtClean="0"/>
              <a:t>Lee Everett</a:t>
            </a:r>
          </a:p>
          <a:p>
            <a:pPr>
              <a:buNone/>
            </a:pPr>
            <a:r>
              <a:rPr lang="en-US" dirty="0" smtClean="0"/>
              <a:t>Phil </a:t>
            </a:r>
            <a:r>
              <a:rPr lang="en-US" dirty="0" err="1" smtClean="0"/>
              <a:t>Ginyard</a:t>
            </a:r>
            <a:r>
              <a:rPr lang="en-US" dirty="0" smtClean="0"/>
              <a:t> (President)</a:t>
            </a:r>
          </a:p>
          <a:p>
            <a:pPr>
              <a:buNone/>
            </a:pPr>
            <a:r>
              <a:rPr lang="en-US" dirty="0" smtClean="0"/>
              <a:t>James Graves (Chaplain)</a:t>
            </a:r>
          </a:p>
          <a:p>
            <a:pPr>
              <a:buNone/>
            </a:pPr>
            <a:r>
              <a:rPr lang="en-US" dirty="0" smtClean="0"/>
              <a:t>Nathaniel Hall (V. Pres.)</a:t>
            </a:r>
          </a:p>
          <a:p>
            <a:pPr>
              <a:buNone/>
            </a:pPr>
            <a:r>
              <a:rPr lang="en-US" dirty="0" smtClean="0"/>
              <a:t>Jeff Harley</a:t>
            </a:r>
          </a:p>
          <a:p>
            <a:pPr>
              <a:buNone/>
            </a:pPr>
            <a:r>
              <a:rPr lang="en-US" dirty="0" smtClean="0"/>
              <a:t>Drew Hart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Mark </a:t>
            </a:r>
            <a:r>
              <a:rPr lang="en-US" dirty="0" err="1" smtClean="0"/>
              <a:t>Ings</a:t>
            </a:r>
            <a:r>
              <a:rPr lang="en-US" dirty="0" smtClean="0"/>
              <a:t> (Treasurer)</a:t>
            </a:r>
          </a:p>
          <a:p>
            <a:pPr>
              <a:buNone/>
            </a:pPr>
            <a:r>
              <a:rPr lang="en-US" dirty="0" smtClean="0"/>
              <a:t>Thomas </a:t>
            </a:r>
            <a:r>
              <a:rPr lang="en-US" dirty="0" err="1" smtClean="0"/>
              <a:t>Jeffcoat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Alonzo Johnson</a:t>
            </a:r>
          </a:p>
          <a:p>
            <a:pPr>
              <a:buNone/>
            </a:pPr>
            <a:r>
              <a:rPr lang="en-US" dirty="0" smtClean="0"/>
              <a:t>Jay Johnson</a:t>
            </a:r>
          </a:p>
          <a:p>
            <a:pPr>
              <a:buNone/>
            </a:pPr>
            <a:r>
              <a:rPr lang="en-US" dirty="0" smtClean="0"/>
              <a:t>Terrell Person (Chaplain)</a:t>
            </a:r>
          </a:p>
          <a:p>
            <a:pPr>
              <a:buNone/>
            </a:pPr>
            <a:r>
              <a:rPr lang="en-US" dirty="0" smtClean="0"/>
              <a:t>Kenyatta Rush</a:t>
            </a:r>
          </a:p>
          <a:p>
            <a:pPr>
              <a:buNone/>
            </a:pPr>
            <a:r>
              <a:rPr lang="en-US" dirty="0" smtClean="0"/>
              <a:t>Ben Walter </a:t>
            </a:r>
            <a:endParaRPr lang="en-U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480</Words>
  <Application>Microsoft Office PowerPoint</Application>
  <PresentationFormat>On-screen Show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Urban Priesthood Alliance</vt:lpstr>
      <vt:lpstr>What is the  Urban Priesthood Alliance?</vt:lpstr>
      <vt:lpstr>The Urban Priesthood Alliance</vt:lpstr>
      <vt:lpstr>Urban Priesthood Alliance</vt:lpstr>
      <vt:lpstr>Kenya Mission Trip</vt:lpstr>
      <vt:lpstr>Kwale Prison - Kenya</vt:lpstr>
      <vt:lpstr>UPA Purpose Statement</vt:lpstr>
      <vt:lpstr>The Great Commission &amp;  The Great Commandment of Christ</vt:lpstr>
      <vt:lpstr>Missional</vt:lpstr>
      <vt:lpstr>Slide 10</vt:lpstr>
      <vt:lpstr>Future Plans</vt:lpstr>
      <vt:lpstr>Future Plans</vt:lpstr>
      <vt:lpstr>UPA Members</vt:lpstr>
    </vt:vector>
  </TitlesOfParts>
  <Company>Penn Mutual Life Insurance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dcanty</dc:creator>
  <cp:lastModifiedBy>Church</cp:lastModifiedBy>
  <cp:revision>36</cp:revision>
  <dcterms:created xsi:type="dcterms:W3CDTF">2012-04-25T17:59:16Z</dcterms:created>
  <dcterms:modified xsi:type="dcterms:W3CDTF">2012-05-27T12:09:54Z</dcterms:modified>
</cp:coreProperties>
</file>